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9" r:id="rId14"/>
    <p:sldId id="270" r:id="rId15"/>
    <p:sldId id="272" r:id="rId16"/>
    <p:sldId id="271"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7/25/2018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7/25/2018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7/25/2018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7/25/2018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7/25/2018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sz="4400" dirty="0" smtClean="0"/>
              <a:t>Responsabilidad Civil de los Corredores de Seguros</a:t>
            </a:r>
            <a:endParaRPr lang="en-US" sz="4400" dirty="0"/>
          </a:p>
        </p:txBody>
      </p:sp>
      <p:sp>
        <p:nvSpPr>
          <p:cNvPr id="3" name="Subtítulo 2"/>
          <p:cNvSpPr>
            <a:spLocks noGrp="1"/>
          </p:cNvSpPr>
          <p:nvPr>
            <p:ph type="subTitle" idx="1"/>
          </p:nvPr>
        </p:nvSpPr>
        <p:spPr/>
        <p:txBody>
          <a:bodyPr>
            <a:normAutofit fontScale="47500" lnSpcReduction="20000"/>
          </a:bodyPr>
          <a:lstStyle/>
          <a:p>
            <a:r>
              <a:rPr lang="es-CL" sz="4400" dirty="0" smtClean="0"/>
              <a:t>Osvaldo Contreras Strauch</a:t>
            </a:r>
          </a:p>
          <a:p>
            <a:r>
              <a:rPr lang="es-CL" dirty="0" smtClean="0"/>
              <a:t>Profesor de Derecho Comercial.</a:t>
            </a:r>
          </a:p>
          <a:p>
            <a:r>
              <a:rPr lang="es-CL" dirty="0" smtClean="0"/>
              <a:t>Redactor del Proyecto de Nueva ley chilena sobre contrato de seguro (ley 20.667, en aplicación desde diciembre de 2013)</a:t>
            </a:r>
            <a:endParaRPr lang="en-US" dirty="0"/>
          </a:p>
        </p:txBody>
      </p:sp>
    </p:spTree>
    <p:extLst>
      <p:ext uri="{BB962C8B-B14F-4D97-AF65-F5344CB8AC3E}">
        <p14:creationId xmlns:p14="http://schemas.microsoft.com/office/powerpoint/2010/main" val="2531136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Los corredores de seguros</a:t>
            </a:r>
            <a:endParaRPr lang="en-US" dirty="0"/>
          </a:p>
        </p:txBody>
      </p:sp>
      <p:sp>
        <p:nvSpPr>
          <p:cNvPr id="3" name="Marcador de contenido 2"/>
          <p:cNvSpPr>
            <a:spLocks noGrp="1"/>
          </p:cNvSpPr>
          <p:nvPr>
            <p:ph idx="1"/>
          </p:nvPr>
        </p:nvSpPr>
        <p:spPr/>
        <p:txBody>
          <a:bodyPr/>
          <a:lstStyle/>
          <a:p>
            <a:r>
              <a:rPr lang="es-ES_tradnl" dirty="0"/>
              <a:t>Bajo el término genérico de Corredores de Seguros, se distingue a las personas jurídicas o naturales que actúan como intermediarios  en la contratación de pólizas de seguro o de reaseguro, es decir, que facilitan y gestionan la contratación de pólizas, orientando y asesorando técnicamente a los asegurados.</a:t>
            </a:r>
            <a:endParaRPr lang="en-US" dirty="0"/>
          </a:p>
          <a:p>
            <a:r>
              <a:rPr lang="es-ES_tradnl" dirty="0"/>
              <a:t>	Los corredores de seguros son auxiliares del comercio de seguros, y tienen la calidad de </a:t>
            </a:r>
            <a:r>
              <a:rPr lang="es-ES_tradnl" u="sng" dirty="0"/>
              <a:t>intermediarios independientes</a:t>
            </a:r>
            <a:r>
              <a:rPr lang="es-ES_tradnl" dirty="0"/>
              <a:t> de las partes del contrato de seguro</a:t>
            </a:r>
            <a:r>
              <a:rPr lang="es-ES_tradnl" dirty="0" smtClean="0"/>
              <a:t>.</a:t>
            </a:r>
          </a:p>
          <a:p>
            <a:endParaRPr lang="en-US" dirty="0"/>
          </a:p>
          <a:p>
            <a:endParaRPr lang="en-US" dirty="0"/>
          </a:p>
        </p:txBody>
      </p:sp>
    </p:spTree>
    <p:extLst>
      <p:ext uri="{BB962C8B-B14F-4D97-AF65-F5344CB8AC3E}">
        <p14:creationId xmlns:p14="http://schemas.microsoft.com/office/powerpoint/2010/main" val="768178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Obligaciones de los corredores de seguros</a:t>
            </a:r>
            <a:endParaRPr lang="en-US" dirty="0"/>
          </a:p>
        </p:txBody>
      </p:sp>
      <p:sp>
        <p:nvSpPr>
          <p:cNvPr id="3" name="Marcador de contenido 2"/>
          <p:cNvSpPr>
            <a:spLocks noGrp="1"/>
          </p:cNvSpPr>
          <p:nvPr>
            <p:ph idx="1"/>
          </p:nvPr>
        </p:nvSpPr>
        <p:spPr/>
        <p:txBody>
          <a:bodyPr>
            <a:normAutofit fontScale="92500" lnSpcReduction="10000"/>
          </a:bodyPr>
          <a:lstStyle/>
          <a:p>
            <a:r>
              <a:rPr lang="es-ES_tradnl" dirty="0"/>
              <a:t>El Art 57 del DFL </a:t>
            </a:r>
            <a:r>
              <a:rPr lang="es-ES_tradnl" dirty="0" smtClean="0"/>
              <a:t>251, que regula en Chile la actividad aseguradora (no al contrato de seguro), </a:t>
            </a:r>
            <a:r>
              <a:rPr lang="es-ES_tradnl" dirty="0"/>
              <a:t>señala que los corredores de seguros son auxiliares del comercio de seguros, </a:t>
            </a:r>
            <a:r>
              <a:rPr lang="es-ES_tradnl" dirty="0" smtClean="0"/>
              <a:t>que:</a:t>
            </a:r>
          </a:p>
          <a:p>
            <a:r>
              <a:rPr lang="es-ES_tradnl" dirty="0"/>
              <a:t>-</a:t>
            </a:r>
            <a:r>
              <a:rPr lang="es-ES_tradnl" dirty="0" smtClean="0"/>
              <a:t> </a:t>
            </a:r>
            <a:r>
              <a:rPr lang="es-ES_tradnl" dirty="0"/>
              <a:t>“deben asesorar a la persona que desea asegurarse por su intermedio, ofreciéndole las coberturas más convenientes a sus necesidades e </a:t>
            </a:r>
            <a:r>
              <a:rPr lang="es-ES_tradnl" dirty="0" smtClean="0"/>
              <a:t>intereses”,</a:t>
            </a:r>
          </a:p>
          <a:p>
            <a:r>
              <a:rPr lang="es-ES_tradnl" dirty="0" smtClean="0"/>
              <a:t>- “ilustrándola </a:t>
            </a:r>
            <a:r>
              <a:rPr lang="es-ES_tradnl" dirty="0"/>
              <a:t>sobre las condiciones del </a:t>
            </a:r>
            <a:r>
              <a:rPr lang="es-ES_tradnl" dirty="0" smtClean="0"/>
              <a:t>contrato”, </a:t>
            </a:r>
          </a:p>
          <a:p>
            <a:r>
              <a:rPr lang="es-ES_tradnl" dirty="0" smtClean="0"/>
              <a:t>-”debiendo </a:t>
            </a:r>
            <a:r>
              <a:rPr lang="es-ES_tradnl" dirty="0"/>
              <a:t>asistirla durante toda su vigencia, especialmente en las modificaciones que eventualmente correspondan y al momento de producirse un </a:t>
            </a:r>
            <a:r>
              <a:rPr lang="es-ES_tradnl" dirty="0" smtClean="0"/>
              <a:t>siniestro”; y</a:t>
            </a:r>
          </a:p>
          <a:p>
            <a:r>
              <a:rPr lang="es-ES_tradnl" dirty="0" smtClean="0"/>
              <a:t>- “deben </a:t>
            </a:r>
            <a:r>
              <a:rPr lang="es-ES_tradnl" dirty="0"/>
              <a:t>también asesorar a la compañía aseguradora verificando la identidad de los contratantes, la existencia de los bienes asegurables y entregándole toda la información que posean del riesgo propuesto”.</a:t>
            </a:r>
            <a:endParaRPr lang="en-US" dirty="0"/>
          </a:p>
          <a:p>
            <a:endParaRPr lang="en-US" dirty="0"/>
          </a:p>
        </p:txBody>
      </p:sp>
    </p:spTree>
    <p:extLst>
      <p:ext uri="{BB962C8B-B14F-4D97-AF65-F5344CB8AC3E}">
        <p14:creationId xmlns:p14="http://schemas.microsoft.com/office/powerpoint/2010/main" val="2800415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5130" y="178398"/>
            <a:ext cx="9404723" cy="1400530"/>
          </a:xfrm>
        </p:spPr>
        <p:txBody>
          <a:bodyPr/>
          <a:lstStyle/>
          <a:p>
            <a:r>
              <a:rPr lang="es-CL" sz="3600" dirty="0" smtClean="0"/>
              <a:t>Especificación detallada de sus obligaciones en el Reglamento (DS 1055)</a:t>
            </a:r>
            <a:endParaRPr lang="en-US" sz="3600" dirty="0"/>
          </a:p>
        </p:txBody>
      </p:sp>
      <p:sp>
        <p:nvSpPr>
          <p:cNvPr id="3" name="Marcador de contenido 2"/>
          <p:cNvSpPr>
            <a:spLocks noGrp="1"/>
          </p:cNvSpPr>
          <p:nvPr>
            <p:ph idx="1"/>
          </p:nvPr>
        </p:nvSpPr>
        <p:spPr>
          <a:xfrm>
            <a:off x="1103312" y="1454401"/>
            <a:ext cx="9004964" cy="4954712"/>
          </a:xfrm>
        </p:spPr>
        <p:txBody>
          <a:bodyPr>
            <a:normAutofit fontScale="62500" lnSpcReduction="20000"/>
          </a:bodyPr>
          <a:lstStyle/>
          <a:p>
            <a:r>
              <a:rPr lang="es-ES_tradnl" dirty="0"/>
              <a:t>	1) Asesorar a las personas que deseen asegurarse por su intermedio, ofreciéndole las coberturas más convenientes a sus necesidades e intereses.</a:t>
            </a:r>
            <a:endParaRPr lang="en-US" dirty="0"/>
          </a:p>
          <a:p>
            <a:r>
              <a:rPr lang="es-ES_tradnl" dirty="0"/>
              <a:t>	2) Informar a sus clientes sobre las condiciones del contrato y, en especial, </a:t>
            </a:r>
            <a:r>
              <a:rPr lang="es-ES_tradnl" u="sng" dirty="0"/>
              <a:t>sobre</a:t>
            </a:r>
            <a:r>
              <a:rPr lang="es-ES_tradnl" dirty="0"/>
              <a:t> la extensión del seguro pactado y sus adicionales, sobre los riesgos y situaciones excluidas de la cobertura, alcance de las franquicias o deducibles a la misma, cláusula de prorrateo, forma y plazos de pago, efectos de su incumplimiento y, en general, toda la información necesaria para ilustrar mejor su decisión.</a:t>
            </a:r>
            <a:endParaRPr lang="en-US" dirty="0"/>
          </a:p>
          <a:p>
            <a:r>
              <a:rPr lang="es-ES_tradnl" dirty="0"/>
              <a:t>	3) Asistir al asegurado durante toda la vigencia del contrato, especialmente en las modificaciones que eventualmente correspondan y al momento de producirse un siniestro.</a:t>
            </a:r>
            <a:endParaRPr lang="en-US" dirty="0"/>
          </a:p>
          <a:p>
            <a:r>
              <a:rPr lang="es-ES_tradnl" dirty="0"/>
              <a:t>	4) Remitir al asegurado la póliza contratada dentro de los cuatro días siguientes a su recepción de parte de la entidad aseguradora, debiendo verificar al momento de entregársela, que las condiciones del contrato son las mismas propuestas a la compañía de seguros.</a:t>
            </a:r>
            <a:endParaRPr lang="en-US" dirty="0"/>
          </a:p>
          <a:p>
            <a:r>
              <a:rPr lang="es-ES_tradnl" dirty="0"/>
              <a:t>	En caso que la entidad aseguradora rechace o modifique la cobertura del riesgo propuesto, el corredor deberá comunicar por escrito y de inmediato este hecho al proponente.</a:t>
            </a:r>
            <a:endParaRPr lang="en-US" dirty="0"/>
          </a:p>
          <a:p>
            <a:r>
              <a:rPr lang="es-ES_tradnl" dirty="0"/>
              <a:t>	5) Asesorar a la compañía de seguros con que intermedie verificando la identidad de los contratantes y la existencia y ubicación de los bienes asegurables, entregándole toda la información que posea del riesgo y de las condiciones propuestas para el pago de la prima.</a:t>
            </a:r>
            <a:endParaRPr lang="en-US" dirty="0"/>
          </a:p>
          <a:p>
            <a:r>
              <a:rPr lang="es-ES_tradnl" dirty="0"/>
              <a:t>	6) Remitir a la compañía aseguradora las primas y documentos que reciban por las pólizas que intermedien, de inmediato o a más tardar, dentro de los dos días hábiles siguientes a su entrega.</a:t>
            </a:r>
            <a:endParaRPr lang="en-US" dirty="0"/>
          </a:p>
          <a:p>
            <a:r>
              <a:rPr lang="es-ES_tradnl" dirty="0"/>
              <a:t>	No obstante, si la compañía de seguros hubiere otorgado poder especial al corredor, éste podrá remitir las primas y documentos recibidos en el plazo estipulado entre las partes, entendiéndose, en todo caso, pagada la prima y entregados los documentos desde su recepción por el corredor.</a:t>
            </a:r>
            <a:endParaRPr lang="en-US" dirty="0"/>
          </a:p>
          <a:p>
            <a:r>
              <a:rPr lang="es-ES_tradnl" dirty="0"/>
              <a:t>	7) Firmar toda propuesta o cotización que tramiten y verificar que éstas cumplan con las exigencias legales y reglamentarias que les sean aplicables.</a:t>
            </a:r>
            <a:endParaRPr lang="en-US" dirty="0"/>
          </a:p>
          <a:p>
            <a:endParaRPr lang="en-US" dirty="0"/>
          </a:p>
        </p:txBody>
      </p:sp>
    </p:spTree>
    <p:extLst>
      <p:ext uri="{BB962C8B-B14F-4D97-AF65-F5344CB8AC3E}">
        <p14:creationId xmlns:p14="http://schemas.microsoft.com/office/powerpoint/2010/main" val="380064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Prohibiciones a que están sujetos los corredores de seguros</a:t>
            </a:r>
            <a:endParaRPr lang="en-US" dirty="0"/>
          </a:p>
        </p:txBody>
      </p:sp>
      <p:sp>
        <p:nvSpPr>
          <p:cNvPr id="3" name="Marcador de contenido 2"/>
          <p:cNvSpPr>
            <a:spLocks noGrp="1"/>
          </p:cNvSpPr>
          <p:nvPr>
            <p:ph idx="1"/>
          </p:nvPr>
        </p:nvSpPr>
        <p:spPr/>
        <p:txBody>
          <a:bodyPr/>
          <a:lstStyle/>
          <a:p>
            <a:r>
              <a:rPr lang="es-ES_tradnl" dirty="0"/>
              <a:t>E</a:t>
            </a:r>
            <a:r>
              <a:rPr lang="es-ES_tradnl" dirty="0" smtClean="0"/>
              <a:t>l </a:t>
            </a:r>
            <a:r>
              <a:rPr lang="es-ES_tradnl" dirty="0"/>
              <a:t>Art 11 </a:t>
            </a:r>
            <a:r>
              <a:rPr lang="es-ES_tradnl" dirty="0" smtClean="0"/>
              <a:t>del DS 1055 contempla </a:t>
            </a:r>
            <a:r>
              <a:rPr lang="es-ES_tradnl" dirty="0"/>
              <a:t>las siguientes prohibiciones a que están sujetos los corredores de seguros:</a:t>
            </a:r>
            <a:endParaRPr lang="en-US" dirty="0"/>
          </a:p>
          <a:p>
            <a:r>
              <a:rPr lang="es-ES_tradnl" dirty="0"/>
              <a:t>	1) Asumir frente a las partes otras obligaciones o responsabilidades distintas a las señaladas en el presente reglamento por los contratos que intermedien.</a:t>
            </a:r>
            <a:endParaRPr lang="en-US" dirty="0"/>
          </a:p>
          <a:p>
            <a:r>
              <a:rPr lang="es-ES_tradnl" dirty="0"/>
              <a:t>	2)  Firmar, cancelar, anular o dejar sin efecto o hacer modificar en cualquier forma la vigencia, cobertura, prima o modalidad de pago de las pólizas que intermedien, sin autorización escrita del asegurado.</a:t>
            </a:r>
            <a:endParaRPr lang="en-US" dirty="0"/>
          </a:p>
          <a:p>
            <a:r>
              <a:rPr lang="es-ES_tradnl" dirty="0"/>
              <a:t>	Esta norma está en estricta consonancia con otra de tenor similar pero de rango legal superior, el Art 60 del DFL 251. </a:t>
            </a:r>
            <a:endParaRPr lang="en-US" dirty="0"/>
          </a:p>
          <a:p>
            <a:endParaRPr lang="en-US" dirty="0"/>
          </a:p>
        </p:txBody>
      </p:sp>
    </p:spTree>
    <p:extLst>
      <p:ext uri="{BB962C8B-B14F-4D97-AF65-F5344CB8AC3E}">
        <p14:creationId xmlns:p14="http://schemas.microsoft.com/office/powerpoint/2010/main" val="1029545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5130" y="170086"/>
            <a:ext cx="9404723" cy="1400530"/>
          </a:xfrm>
        </p:spPr>
        <p:txBody>
          <a:bodyPr/>
          <a:lstStyle/>
          <a:p>
            <a:r>
              <a:rPr lang="es-CL" dirty="0" smtClean="0"/>
              <a:t>Responsabilidad civil de los corredores de seguros</a:t>
            </a:r>
            <a:endParaRPr lang="en-US" dirty="0"/>
          </a:p>
        </p:txBody>
      </p:sp>
      <p:sp>
        <p:nvSpPr>
          <p:cNvPr id="3" name="Marcador de contenido 2"/>
          <p:cNvSpPr>
            <a:spLocks noGrp="1"/>
          </p:cNvSpPr>
          <p:nvPr>
            <p:ph idx="1"/>
          </p:nvPr>
        </p:nvSpPr>
        <p:spPr>
          <a:xfrm>
            <a:off x="1103312" y="1795059"/>
            <a:ext cx="8946541" cy="4597428"/>
          </a:xfrm>
        </p:spPr>
        <p:txBody>
          <a:bodyPr>
            <a:normAutofit fontScale="85000" lnSpcReduction="20000"/>
          </a:bodyPr>
          <a:lstStyle/>
          <a:p>
            <a:r>
              <a:rPr lang="es-ES_tradnl" dirty="0" smtClean="0"/>
              <a:t>El incumplimiento o cumplimiento defectuoso y perjudicial de las obligaciones de los corredores de seguros, origina su responsabilidad civil.</a:t>
            </a:r>
          </a:p>
          <a:p>
            <a:r>
              <a:rPr lang="es-ES_tradnl" dirty="0" smtClean="0"/>
              <a:t>Sin perjuicio del derecho de las víctimas a perseguirla judicialmente, en garantía (parcial) de dicha responsabilidad </a:t>
            </a:r>
            <a:r>
              <a:rPr lang="es-ES_tradnl" dirty="0"/>
              <a:t>el Artículo 58 del DFL N° 251, </a:t>
            </a:r>
            <a:r>
              <a:rPr lang="es-ES_tradnl" dirty="0" smtClean="0"/>
              <a:t>determina </a:t>
            </a:r>
            <a:r>
              <a:rPr lang="es-ES_tradnl" dirty="0"/>
              <a:t>que para ejercer su actividad, los corredores de seguros </a:t>
            </a:r>
            <a:r>
              <a:rPr lang="es-ES_tradnl" dirty="0" smtClean="0"/>
              <a:t>“</a:t>
            </a:r>
            <a:r>
              <a:rPr lang="es-ES_tradnl" i="1" dirty="0" smtClean="0"/>
              <a:t>deberán </a:t>
            </a:r>
            <a:r>
              <a:rPr lang="es-ES_tradnl" i="1" dirty="0"/>
              <a:t>constituir una garantía, mediante boleta bancaria o la contratación de una póliza de seguro que determine la Superintendencia por un monto no inferior a la suma más alta entre 500 unidades de fomento o el 30% de la prima neta de los contratos de seguros intermediados en el año inmediatamente anterior, con un máximo de 60.000 unidades de fomento, para responder del correcto y cabal cumplimiento de todas las obligaciones emanadas de su actividad y, especialmente, de los perjuicios que puedan ocasionar a los asegurados que contraten por su intermedio. Sin embargo, tratándose de primas provenientes de seguros de renta vitalicia, el porcentaje que se usará para determinar la suma señalada será de un 30% de las primeras 15.000 unidades de fomento de prima por dichas rentas y sólo de un 10% por el exceso sobre esta </a:t>
            </a:r>
            <a:r>
              <a:rPr lang="es-ES_tradnl" i="1" dirty="0" smtClean="0"/>
              <a:t>cifra</a:t>
            </a:r>
            <a:r>
              <a:rPr lang="es-ES_tradnl" i="1" dirty="0" smtClean="0"/>
              <a:t>”</a:t>
            </a:r>
            <a:r>
              <a:rPr lang="es-ES_tradnl" dirty="0" smtClean="0"/>
              <a:t>.</a:t>
            </a:r>
          </a:p>
          <a:p>
            <a:r>
              <a:rPr lang="en-US" dirty="0" err="1" smtClean="0"/>
              <a:t>Además</a:t>
            </a:r>
            <a:r>
              <a:rPr lang="en-US" dirty="0" smtClean="0"/>
              <a:t>, </a:t>
            </a:r>
            <a:r>
              <a:rPr lang="en-US" dirty="0" err="1" smtClean="0"/>
              <a:t>en</a:t>
            </a:r>
            <a:r>
              <a:rPr lang="en-US" dirty="0" smtClean="0"/>
              <a:t> el “</a:t>
            </a:r>
            <a:r>
              <a:rPr lang="en-US" dirty="0" err="1" smtClean="0"/>
              <a:t>Depósito</a:t>
            </a:r>
            <a:r>
              <a:rPr lang="en-US" dirty="0" smtClean="0"/>
              <a:t> </a:t>
            </a:r>
            <a:r>
              <a:rPr lang="en-US" dirty="0"/>
              <a:t>de </a:t>
            </a:r>
            <a:r>
              <a:rPr lang="en-US" dirty="0" err="1" smtClean="0"/>
              <a:t>Pólizas</a:t>
            </a:r>
            <a:r>
              <a:rPr lang="en-US" dirty="0" smtClean="0"/>
              <a:t>” que </a:t>
            </a:r>
            <a:r>
              <a:rPr lang="en-US" dirty="0" err="1" smtClean="0"/>
              <a:t>lleva</a:t>
            </a:r>
            <a:r>
              <a:rPr lang="en-US" dirty="0" smtClean="0"/>
              <a:t> la </a:t>
            </a:r>
            <a:r>
              <a:rPr lang="en-US" dirty="0" err="1" smtClean="0"/>
              <a:t>autoridad</a:t>
            </a:r>
            <a:r>
              <a:rPr lang="en-US" dirty="0" smtClean="0"/>
              <a:t>, se </a:t>
            </a:r>
            <a:r>
              <a:rPr lang="en-US" dirty="0" err="1" smtClean="0"/>
              <a:t>encuentra</a:t>
            </a:r>
            <a:r>
              <a:rPr lang="en-US" dirty="0" smtClean="0"/>
              <a:t> </a:t>
            </a:r>
            <a:r>
              <a:rPr lang="en-US" dirty="0" err="1" smtClean="0"/>
              <a:t>inscrita</a:t>
            </a:r>
            <a:r>
              <a:rPr lang="en-US" dirty="0" smtClean="0"/>
              <a:t>,  </a:t>
            </a:r>
            <a:r>
              <a:rPr lang="en-US" dirty="0" err="1"/>
              <a:t>bajo</a:t>
            </a:r>
            <a:r>
              <a:rPr lang="en-US" dirty="0"/>
              <a:t> el </a:t>
            </a:r>
            <a:r>
              <a:rPr lang="en-US" dirty="0" err="1"/>
              <a:t>código</a:t>
            </a:r>
            <a:r>
              <a:rPr lang="en-US" dirty="0"/>
              <a:t> </a:t>
            </a:r>
            <a:r>
              <a:rPr lang="en-US" dirty="0" smtClean="0"/>
              <a:t>POL 120130969 un </a:t>
            </a:r>
            <a:r>
              <a:rPr lang="en-US" dirty="0" err="1" smtClean="0"/>
              <a:t>modelo</a:t>
            </a:r>
            <a:r>
              <a:rPr lang="en-US" dirty="0" smtClean="0"/>
              <a:t> de </a:t>
            </a:r>
            <a:r>
              <a:rPr lang="en-US" dirty="0" err="1" smtClean="0"/>
              <a:t>Poliza</a:t>
            </a:r>
            <a:r>
              <a:rPr lang="en-US" dirty="0" smtClean="0"/>
              <a:t> de </a:t>
            </a:r>
            <a:r>
              <a:rPr lang="en-US" dirty="0" err="1" smtClean="0"/>
              <a:t>Responsabilidad</a:t>
            </a:r>
            <a:r>
              <a:rPr lang="en-US" dirty="0" smtClean="0"/>
              <a:t> Civil </a:t>
            </a:r>
            <a:r>
              <a:rPr lang="en-US" dirty="0" err="1" smtClean="0"/>
              <a:t>Profesional</a:t>
            </a:r>
            <a:r>
              <a:rPr lang="en-US" dirty="0" smtClean="0"/>
              <a:t> para </a:t>
            </a:r>
            <a:r>
              <a:rPr lang="en-US" dirty="0" err="1" smtClean="0"/>
              <a:t>Corredores</a:t>
            </a:r>
            <a:r>
              <a:rPr lang="en-US" dirty="0" smtClean="0"/>
              <a:t> de </a:t>
            </a:r>
            <a:r>
              <a:rPr lang="en-US" dirty="0" err="1" smtClean="0"/>
              <a:t>seguros</a:t>
            </a:r>
            <a:r>
              <a:rPr lang="en-US" dirty="0" smtClean="0"/>
              <a:t> que </a:t>
            </a:r>
            <a:r>
              <a:rPr lang="en-US" dirty="0" err="1" smtClean="0"/>
              <a:t>los</a:t>
            </a:r>
            <a:r>
              <a:rPr lang="en-US" dirty="0" smtClean="0"/>
              <a:t> </a:t>
            </a:r>
            <a:r>
              <a:rPr lang="en-US" dirty="0" err="1" smtClean="0"/>
              <a:t>corredores</a:t>
            </a:r>
            <a:r>
              <a:rPr lang="en-US" dirty="0" smtClean="0"/>
              <a:t> de </a:t>
            </a:r>
            <a:r>
              <a:rPr lang="en-US" dirty="0" err="1" smtClean="0"/>
              <a:t>seguro</a:t>
            </a:r>
            <a:r>
              <a:rPr lang="en-US" dirty="0" smtClean="0"/>
              <a:t> </a:t>
            </a:r>
            <a:r>
              <a:rPr lang="en-US" dirty="0" err="1" smtClean="0"/>
              <a:t>deben</a:t>
            </a:r>
            <a:r>
              <a:rPr lang="en-US" dirty="0" smtClean="0"/>
              <a:t> </a:t>
            </a:r>
            <a:r>
              <a:rPr lang="en-US" dirty="0" err="1" smtClean="0"/>
              <a:t>contratar</a:t>
            </a:r>
            <a:r>
              <a:rPr lang="en-US" dirty="0" smtClean="0"/>
              <a: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38328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Control de la autoridad y sanciones  administrativas</a:t>
            </a:r>
            <a:endParaRPr lang="en-US" dirty="0"/>
          </a:p>
        </p:txBody>
      </p:sp>
      <p:sp>
        <p:nvSpPr>
          <p:cNvPr id="3" name="Marcador de contenido 2"/>
          <p:cNvSpPr>
            <a:spLocks noGrp="1"/>
          </p:cNvSpPr>
          <p:nvPr>
            <p:ph idx="1"/>
          </p:nvPr>
        </p:nvSpPr>
        <p:spPr/>
        <p:txBody>
          <a:bodyPr>
            <a:normAutofit fontScale="92500" lnSpcReduction="20000"/>
          </a:bodyPr>
          <a:lstStyle/>
          <a:p>
            <a:r>
              <a:rPr lang="es-CL" dirty="0" smtClean="0"/>
              <a:t>Sin perjuicio de su responsabilidad civil, los corredores de seguros están sujetos a la supervigilancia de la Superintendencia de Valores y Seguros de Chile (hoy, Comisión para el Mercado Financiero - CMF). </a:t>
            </a:r>
          </a:p>
          <a:p>
            <a:r>
              <a:rPr lang="es-ES" dirty="0"/>
              <a:t>Esta Comisión puede, entre otras cosas, requerir a los corredores de seguros que informen sobre sus negocios, inspeccionar sus oficinas, examinar documentación, libros, impartir normas relativas a la preparación y presentación de información técnica y financiera y a la forma de llevar su contabilidad.</a:t>
            </a:r>
          </a:p>
          <a:p>
            <a:r>
              <a:rPr lang="es-ES" dirty="0" smtClean="0"/>
              <a:t>Los </a:t>
            </a:r>
            <a:r>
              <a:rPr lang="es-ES" dirty="0"/>
              <a:t>corredores de seguros, entre otras cosas, deben presentar periódicamente a esta Comisión información técnico-financiera y otros informes sobre sus negocios.</a:t>
            </a:r>
            <a:br>
              <a:rPr lang="es-ES" dirty="0"/>
            </a:br>
            <a:r>
              <a:rPr lang="es-ES" dirty="0"/>
              <a:t/>
            </a:r>
            <a:br>
              <a:rPr lang="es-ES" dirty="0"/>
            </a:br>
            <a:r>
              <a:rPr lang="es-ES" dirty="0" smtClean="0"/>
              <a:t>Si </a:t>
            </a:r>
            <a:r>
              <a:rPr lang="es-ES" dirty="0"/>
              <a:t>un corredor de seguros contraviene la ley o las normas reglamentarias, la CMF puede aplicar sanciones de censura, multa, suspensión de todas o algunas de las operaciones hasta por seis meses y revocación de la inscripción en el registro.</a:t>
            </a:r>
          </a:p>
          <a:p>
            <a:endParaRPr lang="en-US" dirty="0"/>
          </a:p>
        </p:txBody>
      </p:sp>
    </p:spTree>
    <p:extLst>
      <p:ext uri="{BB962C8B-B14F-4D97-AF65-F5344CB8AC3E}">
        <p14:creationId xmlns:p14="http://schemas.microsoft.com/office/powerpoint/2010/main" val="333191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a:t>
            </a:r>
            <a:r>
              <a:rPr lang="es-CL" dirty="0" smtClean="0"/>
              <a:t>jercicio ilegal de la actividad de corredor de seguros</a:t>
            </a:r>
            <a:endParaRPr lang="en-US" dirty="0"/>
          </a:p>
        </p:txBody>
      </p:sp>
      <p:sp>
        <p:nvSpPr>
          <p:cNvPr id="3" name="Marcador de contenido 2"/>
          <p:cNvSpPr>
            <a:spLocks noGrp="1"/>
          </p:cNvSpPr>
          <p:nvPr>
            <p:ph idx="1"/>
          </p:nvPr>
        </p:nvSpPr>
        <p:spPr/>
        <p:txBody>
          <a:bodyPr/>
          <a:lstStyle/>
          <a:p>
            <a:r>
              <a:rPr lang="es-ES_tradnl" dirty="0"/>
              <a:t>El Art. 48 del DFL 251 establece que sufrirán las penas de multa de 20 a 200 unidades tributarias mensuales, los que actuaren como corredores de seguros, corredores de reaseguros, agentes de ventas, agentes administradores de mutuos hipotecarios endosables y liquidadores de seguros, sin estar inscritos en los Registros que exige esta ley o cuya inscripción hubiere sido suspendida, eliminada o revocada, y los que a sabiendas les facilitaren los medios para hacerlo.</a:t>
            </a:r>
            <a:endParaRPr lang="en-US" dirty="0"/>
          </a:p>
        </p:txBody>
      </p:sp>
    </p:spTree>
    <p:extLst>
      <p:ext uri="{BB962C8B-B14F-4D97-AF65-F5344CB8AC3E}">
        <p14:creationId xmlns:p14="http://schemas.microsoft.com/office/powerpoint/2010/main" val="3629630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sp>
        <p:nvSpPr>
          <p:cNvPr id="3" name="Marcador de contenido 2"/>
          <p:cNvSpPr>
            <a:spLocks noGrp="1"/>
          </p:cNvSpPr>
          <p:nvPr>
            <p:ph idx="1"/>
          </p:nvPr>
        </p:nvSpPr>
        <p:spPr/>
        <p:txBody>
          <a:bodyPr/>
          <a:lstStyle/>
          <a:p>
            <a:pPr algn="ctr"/>
            <a:endParaRPr lang="es-CL" dirty="0" smtClean="0"/>
          </a:p>
          <a:p>
            <a:pPr algn="ctr"/>
            <a:endParaRPr lang="es-CL" dirty="0"/>
          </a:p>
          <a:p>
            <a:pPr algn="ctr"/>
            <a:endParaRPr lang="es-CL" dirty="0" smtClean="0"/>
          </a:p>
          <a:p>
            <a:pPr algn="ctr"/>
            <a:r>
              <a:rPr lang="es-CL" sz="4800" dirty="0" smtClean="0"/>
              <a:t>FIN DE LA EXPOSICIÓN</a:t>
            </a:r>
            <a:endParaRPr lang="en-US" sz="4800" dirty="0"/>
          </a:p>
        </p:txBody>
      </p:sp>
    </p:spTree>
    <p:extLst>
      <p:ext uri="{BB962C8B-B14F-4D97-AF65-F5344CB8AC3E}">
        <p14:creationId xmlns:p14="http://schemas.microsoft.com/office/powerpoint/2010/main" val="189814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Concepto de Corretaje</a:t>
            </a:r>
            <a:endParaRPr lang="en-US" dirty="0"/>
          </a:p>
        </p:txBody>
      </p:sp>
      <p:sp>
        <p:nvSpPr>
          <p:cNvPr id="3" name="Marcador de contenido 2"/>
          <p:cNvSpPr>
            <a:spLocks noGrp="1"/>
          </p:cNvSpPr>
          <p:nvPr>
            <p:ph idx="1"/>
          </p:nvPr>
        </p:nvSpPr>
        <p:spPr/>
        <p:txBody>
          <a:bodyPr/>
          <a:lstStyle/>
          <a:p>
            <a:r>
              <a:rPr lang="es-ES_tradnl" dirty="0" smtClean="0"/>
              <a:t>Se entiende por corretaje </a:t>
            </a:r>
            <a:r>
              <a:rPr lang="es-ES_tradnl" dirty="0"/>
              <a:t>la operación mediante la cual un intermediario pone en contacto a dos personas, con el objeto de que estipulen un contrato o convengan un negocio u operación económica o, en particular, </a:t>
            </a:r>
            <a:r>
              <a:rPr lang="es-ES_tradnl" dirty="0" smtClean="0"/>
              <a:t>comercial.</a:t>
            </a:r>
          </a:p>
          <a:p>
            <a:r>
              <a:rPr lang="es-ES_tradnl" dirty="0" smtClean="0"/>
              <a:t>La relación que vincula a una persona natural o jurídica que encomienda o acepta que un corredor se haga cargo de una intermediación comercial que le interesa, constituye un contrato, el contrato de corretaje, y por lo tanto la responsabilidad civil que asume el corredor es de naturaleza contractual.</a:t>
            </a:r>
            <a:endParaRPr lang="en-US" dirty="0"/>
          </a:p>
        </p:txBody>
      </p:sp>
    </p:spTree>
    <p:extLst>
      <p:ext uri="{BB962C8B-B14F-4D97-AF65-F5344CB8AC3E}">
        <p14:creationId xmlns:p14="http://schemas.microsoft.com/office/powerpoint/2010/main" val="212281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corredor</a:t>
            </a:r>
            <a:endParaRPr lang="en-US" dirty="0"/>
          </a:p>
        </p:txBody>
      </p:sp>
      <p:sp>
        <p:nvSpPr>
          <p:cNvPr id="3" name="Marcador de contenido 2"/>
          <p:cNvSpPr>
            <a:spLocks noGrp="1"/>
          </p:cNvSpPr>
          <p:nvPr>
            <p:ph idx="1"/>
          </p:nvPr>
        </p:nvSpPr>
        <p:spPr/>
        <p:txBody>
          <a:bodyPr/>
          <a:lstStyle/>
          <a:p>
            <a:r>
              <a:rPr lang="es-ES_tradnl" dirty="0"/>
              <a:t>E</a:t>
            </a:r>
            <a:r>
              <a:rPr lang="es-ES_tradnl" dirty="0" smtClean="0"/>
              <a:t>l corredor </a:t>
            </a:r>
            <a:r>
              <a:rPr lang="es-ES_tradnl" dirty="0"/>
              <a:t>es un comerciante que se dedica profesionalmente a poner en contacto y acercar a las personas interesadas en un negocio, en celebrar un contrato. </a:t>
            </a:r>
            <a:endParaRPr lang="es-ES_tradnl" dirty="0" smtClean="0"/>
          </a:p>
          <a:p>
            <a:endParaRPr lang="es-ES_tradnl" dirty="0"/>
          </a:p>
          <a:p>
            <a:r>
              <a:rPr lang="es-ES_tradnl" dirty="0"/>
              <a:t>La figura del corredor, conocido en otros países como mediador  (en inglés “broker”, en francés “courtier”), ya era conocida en la antigüedad y ha recorrido la historia manteniendo su vigencia e importancia para las actividades económicas, en particular para el comercio.</a:t>
            </a:r>
            <a:endParaRPr lang="en-US" dirty="0"/>
          </a:p>
          <a:p>
            <a:endParaRPr lang="en-US" dirty="0"/>
          </a:p>
        </p:txBody>
      </p:sp>
    </p:spTree>
    <p:extLst>
      <p:ext uri="{BB962C8B-B14F-4D97-AF65-F5344CB8AC3E}">
        <p14:creationId xmlns:p14="http://schemas.microsoft.com/office/powerpoint/2010/main" val="3669919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Evolución histórica</a:t>
            </a:r>
            <a:endParaRPr lang="en-US" dirty="0"/>
          </a:p>
        </p:txBody>
      </p:sp>
      <p:sp>
        <p:nvSpPr>
          <p:cNvPr id="3" name="Marcador de contenido 2"/>
          <p:cNvSpPr>
            <a:spLocks noGrp="1"/>
          </p:cNvSpPr>
          <p:nvPr>
            <p:ph idx="1"/>
          </p:nvPr>
        </p:nvSpPr>
        <p:spPr/>
        <p:txBody>
          <a:bodyPr>
            <a:normAutofit/>
          </a:bodyPr>
          <a:lstStyle/>
          <a:p>
            <a:r>
              <a:rPr lang="es-ES_tradnl" dirty="0"/>
              <a:t>A partir del siglo XII </a:t>
            </a:r>
            <a:r>
              <a:rPr lang="es-ES_tradnl" dirty="0" smtClean="0"/>
              <a:t>pasa </a:t>
            </a:r>
            <a:r>
              <a:rPr lang="es-ES_tradnl" dirty="0"/>
              <a:t>a tener un definido carácter oficial, y sus funciones pasan a ser reguladas legalmente, fenómeno que parte en Florencia, </a:t>
            </a:r>
            <a:r>
              <a:rPr lang="es-ES_tradnl" dirty="0" smtClean="0"/>
              <a:t>la que </a:t>
            </a:r>
            <a:r>
              <a:rPr lang="es-ES_tradnl" dirty="0"/>
              <a:t>dictó, en 1299, un  primer estatuto de los corredores, reemplazado posteriormente por otro de 1327. Dicho carácter oficial derivó posteriormente en un sistema cerrado, monopólico, a partir de un edicto dictado en Francia por Carlos IX, en 1572, que se extendió por el continente europeo.</a:t>
            </a:r>
            <a:endParaRPr lang="en-US" dirty="0"/>
          </a:p>
          <a:p>
            <a:r>
              <a:rPr lang="es-ES_tradnl" dirty="0"/>
              <a:t>El Código de Comercio Francés de 1807 mantuvo un sistema de corretaje predominantemente monopólico, pero permitió la actuación de corredores libres en ciertos </a:t>
            </a:r>
            <a:r>
              <a:rPr lang="es-ES_tradnl" dirty="0" smtClean="0"/>
              <a:t>casos. </a:t>
            </a:r>
            <a:endParaRPr lang="en-US" dirty="0"/>
          </a:p>
        </p:txBody>
      </p:sp>
    </p:spTree>
    <p:extLst>
      <p:ext uri="{BB962C8B-B14F-4D97-AF65-F5344CB8AC3E}">
        <p14:creationId xmlns:p14="http://schemas.microsoft.com/office/powerpoint/2010/main" val="420788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sistema “cerrado” de Chile, originalmente</a:t>
            </a:r>
            <a:endParaRPr lang="en-US" dirty="0"/>
          </a:p>
        </p:txBody>
      </p:sp>
      <p:sp>
        <p:nvSpPr>
          <p:cNvPr id="3" name="Marcador de contenido 2"/>
          <p:cNvSpPr>
            <a:spLocks noGrp="1"/>
          </p:cNvSpPr>
          <p:nvPr>
            <p:ph idx="1"/>
          </p:nvPr>
        </p:nvSpPr>
        <p:spPr/>
        <p:txBody>
          <a:bodyPr/>
          <a:lstStyle/>
          <a:p>
            <a:r>
              <a:rPr lang="es-ES_tradnl" dirty="0" smtClean="0"/>
              <a:t>El </a:t>
            </a:r>
            <a:r>
              <a:rPr lang="es-ES_tradnl" dirty="0"/>
              <a:t>sistema </a:t>
            </a:r>
            <a:r>
              <a:rPr lang="es-ES_tradnl" dirty="0" smtClean="0"/>
              <a:t>francés de 1807 fue </a:t>
            </a:r>
            <a:r>
              <a:rPr lang="es-ES_tradnl" dirty="0"/>
              <a:t>el </a:t>
            </a:r>
            <a:r>
              <a:rPr lang="es-ES_tradnl" dirty="0" smtClean="0"/>
              <a:t>que, </a:t>
            </a:r>
            <a:r>
              <a:rPr lang="es-ES_tradnl" dirty="0"/>
              <a:t>en términos relativamente </a:t>
            </a:r>
            <a:r>
              <a:rPr lang="es-ES_tradnl" dirty="0" smtClean="0"/>
              <a:t>similares, </a:t>
            </a:r>
            <a:r>
              <a:rPr lang="es-ES_tradnl" dirty="0"/>
              <a:t>recogió </a:t>
            </a:r>
            <a:r>
              <a:rPr lang="es-ES_tradnl" dirty="0" smtClean="0"/>
              <a:t>el </a:t>
            </a:r>
            <a:r>
              <a:rPr lang="es-ES_tradnl" dirty="0"/>
              <a:t>Código de Comercio </a:t>
            </a:r>
            <a:r>
              <a:rPr lang="es-ES_tradnl" dirty="0" smtClean="0"/>
              <a:t>chileno de </a:t>
            </a:r>
            <a:r>
              <a:rPr lang="es-ES_tradnl" dirty="0"/>
              <a:t>1865, a diferencia del sistema cerrado y monopólico del Código de Comercio español de 1829, en el cual, sin embargo, está básicamente inspirada su </a:t>
            </a:r>
            <a:r>
              <a:rPr lang="es-ES_tradnl" dirty="0" smtClean="0"/>
              <a:t>regulación.</a:t>
            </a:r>
          </a:p>
          <a:p>
            <a:r>
              <a:rPr lang="es-ES_tradnl" dirty="0"/>
              <a:t>El proyecto original de nuestro Código de Comercio que proponía su redactor, don José Gabriel Ocampo, creaba un sistema exclusivo de corretaje público, calificando a los corredores como “oficiales públicos”, inspirado en el Código de Comercio español de 1829. </a:t>
            </a:r>
          </a:p>
          <a:p>
            <a:endParaRPr lang="en-US" dirty="0"/>
          </a:p>
          <a:p>
            <a:endParaRPr lang="en-US" dirty="0"/>
          </a:p>
        </p:txBody>
      </p:sp>
    </p:spTree>
    <p:extLst>
      <p:ext uri="{BB962C8B-B14F-4D97-AF65-F5344CB8AC3E}">
        <p14:creationId xmlns:p14="http://schemas.microsoft.com/office/powerpoint/2010/main" val="44808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sz="3200" dirty="0" smtClean="0"/>
              <a:t>Excepción al sistema cerrado que contempla el Código de Comercio de Chile</a:t>
            </a:r>
            <a:endParaRPr lang="en-US" sz="3200" dirty="0"/>
          </a:p>
        </p:txBody>
      </p:sp>
      <p:sp>
        <p:nvSpPr>
          <p:cNvPr id="3" name="Marcador de contenido 2"/>
          <p:cNvSpPr>
            <a:spLocks noGrp="1"/>
          </p:cNvSpPr>
          <p:nvPr>
            <p:ph idx="1"/>
          </p:nvPr>
        </p:nvSpPr>
        <p:spPr/>
        <p:txBody>
          <a:bodyPr>
            <a:normAutofit/>
          </a:bodyPr>
          <a:lstStyle/>
          <a:p>
            <a:r>
              <a:rPr lang="es-ES_tradnl" dirty="0" smtClean="0"/>
              <a:t>La </a:t>
            </a:r>
            <a:r>
              <a:rPr lang="es-ES_tradnl" dirty="0"/>
              <a:t>Comisión Revisora de dicho </a:t>
            </a:r>
            <a:r>
              <a:rPr lang="es-ES_tradnl" dirty="0" smtClean="0"/>
              <a:t>proyecto </a:t>
            </a:r>
            <a:r>
              <a:rPr lang="es-ES_tradnl" dirty="0"/>
              <a:t>le introdujo una variante, que finalmente quedó consignada en el artículo 80 del texto final, la cual dejó abierta la posibilidad para que existan corredores privados que no requieren de nombramiento público, y que, por lo tanto, no tienen el carácter de oficiales públicos.</a:t>
            </a:r>
            <a:endParaRPr lang="en-US" dirty="0"/>
          </a:p>
          <a:p>
            <a:r>
              <a:rPr lang="es-ES_tradnl" dirty="0"/>
              <a:t>El texto de dicha norma dispone: “</a:t>
            </a:r>
            <a:r>
              <a:rPr lang="es-ES_tradnl" i="1" dirty="0"/>
              <a:t>Sólo los corredores titulados tendrán el carácter de oficiales públicos. Sin embargo podrá ejercer la correduría cualquier persona que no se halle incluida en alguna de las prohibiciones establecidas en el artículo  55</a:t>
            </a:r>
            <a:r>
              <a:rPr lang="es-ES_tradnl" dirty="0"/>
              <a:t>”.</a:t>
            </a:r>
            <a:endParaRPr lang="en-US" dirty="0"/>
          </a:p>
          <a:p>
            <a:endParaRPr lang="en-US" b="1" dirty="0"/>
          </a:p>
        </p:txBody>
      </p:sp>
    </p:spTree>
    <p:extLst>
      <p:ext uri="{BB962C8B-B14F-4D97-AF65-F5344CB8AC3E}">
        <p14:creationId xmlns:p14="http://schemas.microsoft.com/office/powerpoint/2010/main" val="97030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Corredores que siguen estando sujetos a un “sistema cerrado”</a:t>
            </a:r>
            <a:endParaRPr lang="en-US" dirty="0"/>
          </a:p>
        </p:txBody>
      </p:sp>
      <p:sp>
        <p:nvSpPr>
          <p:cNvPr id="3" name="Marcador de contenido 2"/>
          <p:cNvSpPr>
            <a:spLocks noGrp="1"/>
          </p:cNvSpPr>
          <p:nvPr>
            <p:ph idx="1"/>
          </p:nvPr>
        </p:nvSpPr>
        <p:spPr/>
        <p:txBody>
          <a:bodyPr/>
          <a:lstStyle/>
          <a:p>
            <a:r>
              <a:rPr lang="es-ES_tradnl" dirty="0"/>
              <a:t>No obstante que </a:t>
            </a:r>
            <a:r>
              <a:rPr lang="es-ES_tradnl" dirty="0" smtClean="0"/>
              <a:t>la </a:t>
            </a:r>
            <a:r>
              <a:rPr lang="es-ES_tradnl" dirty="0"/>
              <a:t>disposición </a:t>
            </a:r>
            <a:r>
              <a:rPr lang="es-ES_tradnl" dirty="0" smtClean="0"/>
              <a:t>del Art. 80 del Código de Comercio de Chile, se </a:t>
            </a:r>
            <a:r>
              <a:rPr lang="es-ES_tradnl" dirty="0"/>
              <a:t>tradujo en que los corredores de comercio en general se acogieron a esta norma que los liberaba de los controles sobre su nombramiento y sus actividades, la institución de los corredores públicos o de nombramiento y control oficial ha seguido existiendo en ciertas especialidades, como es el caso de los corredores de seguros y los de bolsa.</a:t>
            </a:r>
            <a:endParaRPr lang="en-US" dirty="0"/>
          </a:p>
          <a:p>
            <a:endParaRPr lang="en-US" dirty="0"/>
          </a:p>
        </p:txBody>
      </p:sp>
    </p:spTree>
    <p:extLst>
      <p:ext uri="{BB962C8B-B14F-4D97-AF65-F5344CB8AC3E}">
        <p14:creationId xmlns:p14="http://schemas.microsoft.com/office/powerpoint/2010/main" val="3859080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Carácter mercantil de la actividad de los corredores</a:t>
            </a:r>
            <a:endParaRPr lang="en-US" dirty="0"/>
          </a:p>
        </p:txBody>
      </p:sp>
      <p:sp>
        <p:nvSpPr>
          <p:cNvPr id="3" name="Marcador de contenido 2"/>
          <p:cNvSpPr>
            <a:spLocks noGrp="1"/>
          </p:cNvSpPr>
          <p:nvPr>
            <p:ph idx="1"/>
          </p:nvPr>
        </p:nvSpPr>
        <p:spPr/>
        <p:txBody>
          <a:bodyPr/>
          <a:lstStyle/>
          <a:p>
            <a:r>
              <a:rPr lang="es-ES_tradnl" dirty="0"/>
              <a:t>La mediación que </a:t>
            </a:r>
            <a:r>
              <a:rPr lang="es-ES_tradnl" dirty="0" smtClean="0"/>
              <a:t>efectúan los corredores,  </a:t>
            </a:r>
            <a:r>
              <a:rPr lang="es-ES_tradnl" dirty="0"/>
              <a:t>constituye una actividad mercantil, toda vez que de acuerdo al Art. 3° N° 11 del C.Com., el corretaje es un acto de comercio y por lo tanto, los corredores son comerciantes siempre, a virtud de lo que dispone el artículo 7º  del Código, aún en el caso que  intervengan en negocios que no son mercantiles, como es el caso que se da en la actividad de los corredores de propiedades</a:t>
            </a:r>
            <a:r>
              <a:rPr lang="es-ES_tradnl" dirty="0" smtClean="0"/>
              <a:t>.</a:t>
            </a:r>
          </a:p>
          <a:p>
            <a:r>
              <a:rPr lang="es-ES_tradnl" dirty="0"/>
              <a:t>C</a:t>
            </a:r>
            <a:r>
              <a:rPr lang="es-ES_tradnl" dirty="0" smtClean="0"/>
              <a:t>onforme </a:t>
            </a:r>
            <a:r>
              <a:rPr lang="es-ES_tradnl" dirty="0"/>
              <a:t>a la definición que </a:t>
            </a:r>
            <a:r>
              <a:rPr lang="es-ES_tradnl" dirty="0" smtClean="0"/>
              <a:t>hace </a:t>
            </a:r>
            <a:r>
              <a:rPr lang="es-ES_tradnl" dirty="0"/>
              <a:t>el artículo séptimo del mismo cuerpo legal: “</a:t>
            </a:r>
            <a:r>
              <a:rPr lang="es-ES_tradnl" i="1" dirty="0"/>
              <a:t>Son comerciantes los que, teniendo capacidad para contratar, hacen del comercio su profesión habitual”.</a:t>
            </a:r>
            <a:endParaRPr lang="en-US" dirty="0"/>
          </a:p>
          <a:p>
            <a:endParaRPr lang="en-US" dirty="0"/>
          </a:p>
          <a:p>
            <a:endParaRPr lang="en-US" dirty="0"/>
          </a:p>
        </p:txBody>
      </p:sp>
    </p:spTree>
    <p:extLst>
      <p:ext uri="{BB962C8B-B14F-4D97-AF65-F5344CB8AC3E}">
        <p14:creationId xmlns:p14="http://schemas.microsoft.com/office/powerpoint/2010/main" val="2100861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Alcance general de las obligaciones de los comisionistas</a:t>
            </a:r>
            <a:endParaRPr lang="en-US" dirty="0"/>
          </a:p>
        </p:txBody>
      </p:sp>
      <p:sp>
        <p:nvSpPr>
          <p:cNvPr id="3" name="Marcador de contenido 2"/>
          <p:cNvSpPr>
            <a:spLocks noGrp="1"/>
          </p:cNvSpPr>
          <p:nvPr>
            <p:ph idx="1"/>
          </p:nvPr>
        </p:nvSpPr>
        <p:spPr/>
        <p:txBody>
          <a:bodyPr/>
          <a:lstStyle/>
          <a:p>
            <a:r>
              <a:rPr lang="es-ES_tradnl" dirty="0"/>
              <a:t>La ley señala, en primer lugar, que, atendido su carácter de intermediarios, los corredores no quedan personalmente obligados al contrato cuya conclusión o celebración facilitan, ni a garantizar la solvencia de sus clientes, según dispone el artículo 65 del Código de </a:t>
            </a:r>
            <a:r>
              <a:rPr lang="es-ES_tradnl" dirty="0" smtClean="0"/>
              <a:t>Comercio de Chile, </a:t>
            </a:r>
            <a:r>
              <a:rPr lang="es-ES_tradnl" dirty="0"/>
              <a:t>por lo que el corredor no puede demandar el cumplimiento de las obligaciones del contrato ni hacer efectivos los derechos que de él emanen, según lo contemplado en el artículo 75, inciso primero.</a:t>
            </a:r>
            <a:endParaRPr lang="en-US" dirty="0"/>
          </a:p>
          <a:p>
            <a:r>
              <a:rPr lang="es-ES_tradnl" dirty="0"/>
              <a:t>Sin embargo, si el corredor tiene a la vez la calidad de comisionista, es decir, de mandatario, queda sujeto a todas las obligaciones y puede ejercer todos los derechos que nazcan del contrato para el comitente.</a:t>
            </a:r>
            <a:endParaRPr lang="en-US" dirty="0"/>
          </a:p>
          <a:p>
            <a:endParaRPr lang="en-US" dirty="0"/>
          </a:p>
        </p:txBody>
      </p:sp>
    </p:spTree>
    <p:extLst>
      <p:ext uri="{BB962C8B-B14F-4D97-AF65-F5344CB8AC3E}">
        <p14:creationId xmlns:p14="http://schemas.microsoft.com/office/powerpoint/2010/main" val="2567778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79</TotalTime>
  <Words>1595</Words>
  <Application>Microsoft Office PowerPoint</Application>
  <PresentationFormat>Panorámica</PresentationFormat>
  <Paragraphs>67</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Century Gothic</vt:lpstr>
      <vt:lpstr>Wingdings 3</vt:lpstr>
      <vt:lpstr>Ion</vt:lpstr>
      <vt:lpstr>Responsabilidad Civil de los Corredores de Seguros</vt:lpstr>
      <vt:lpstr>Concepto de Corretaje</vt:lpstr>
      <vt:lpstr>El corredor</vt:lpstr>
      <vt:lpstr>Evolución histórica</vt:lpstr>
      <vt:lpstr>El sistema “cerrado” de Chile, originalmente</vt:lpstr>
      <vt:lpstr>Excepción al sistema cerrado que contempla el Código de Comercio de Chile</vt:lpstr>
      <vt:lpstr>Corredores que siguen estando sujetos a un “sistema cerrado”</vt:lpstr>
      <vt:lpstr>Carácter mercantil de la actividad de los corredores</vt:lpstr>
      <vt:lpstr>Alcance general de las obligaciones de los comisionistas</vt:lpstr>
      <vt:lpstr>Los corredores de seguros</vt:lpstr>
      <vt:lpstr>Obligaciones de los corredores de seguros</vt:lpstr>
      <vt:lpstr>Especificación detallada de sus obligaciones en el Reglamento (DS 1055)</vt:lpstr>
      <vt:lpstr>Prohibiciones a que están sujetos los corredores de seguros</vt:lpstr>
      <vt:lpstr>Responsabilidad civil de los corredores de seguros</vt:lpstr>
      <vt:lpstr>Control de la autoridad y sanciones  administrativas</vt:lpstr>
      <vt:lpstr>Ejercicio ilegal de la actividad de corredor de seguros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Responsabilidada Civil de los Corredores de Seguros</dc:title>
  <dc:creator>Usuario de Windows</dc:creator>
  <cp:lastModifiedBy>Usuario de Windows</cp:lastModifiedBy>
  <cp:revision>10</cp:revision>
  <dcterms:created xsi:type="dcterms:W3CDTF">2018-07-25T15:28:00Z</dcterms:created>
  <dcterms:modified xsi:type="dcterms:W3CDTF">2018-07-25T17:01:34Z</dcterms:modified>
</cp:coreProperties>
</file>